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rapey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Garet" panose="020B0604020202020204" charset="0"/>
      <p:regular r:id="rId19"/>
    </p:embeddedFont>
    <p:embeddedFont>
      <p:font typeface="Norwester" panose="020B0604020202020204" charset="0"/>
      <p:regular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6318" y="1028699"/>
            <a:ext cx="12001500" cy="4457702"/>
          </a:xfrm>
        </p:spPr>
        <p:txBody>
          <a:bodyPr anchor="b">
            <a:normAutofit/>
          </a:bodyPr>
          <a:lstStyle>
            <a:lvl1pPr algn="l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318" y="5765801"/>
            <a:ext cx="9601200" cy="2921000"/>
          </a:xfrm>
        </p:spPr>
        <p:txBody>
          <a:bodyPr anchor="t">
            <a:normAutofit/>
          </a:bodyPr>
          <a:lstStyle>
            <a:lvl1pPr marL="0" indent="0" algn="l">
              <a:buNone/>
              <a:defRPr sz="315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342018" y="12701"/>
            <a:ext cx="5715000" cy="5715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162256" y="137318"/>
            <a:ext cx="9120983" cy="9120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53738" y="342900"/>
            <a:ext cx="7429500" cy="742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1003756" y="48418"/>
            <a:ext cx="7279484" cy="7279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768140" y="914402"/>
            <a:ext cx="6515099" cy="65150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96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028700" y="800100"/>
            <a:ext cx="16228218" cy="46863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3" y="5765801"/>
            <a:ext cx="12456315" cy="6858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1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6172200"/>
            <a:ext cx="12803982" cy="28194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7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1028700"/>
            <a:ext cx="13716002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318" y="5143500"/>
            <a:ext cx="12801600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451601"/>
            <a:ext cx="12801600" cy="2527298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1429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8" y="5143500"/>
            <a:ext cx="12801600" cy="25461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699472"/>
            <a:ext cx="12803985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1028700"/>
            <a:ext cx="13716000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9" y="5892801"/>
            <a:ext cx="12801602" cy="15747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467600"/>
            <a:ext cx="12801602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18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8" y="5892801"/>
            <a:ext cx="128016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150098"/>
            <a:ext cx="12801602" cy="18415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3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4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27818" y="1028700"/>
            <a:ext cx="3086100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028700"/>
            <a:ext cx="11734800" cy="79629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7" y="3009900"/>
            <a:ext cx="12801602" cy="3422400"/>
          </a:xfrm>
        </p:spPr>
        <p:txBody>
          <a:bodyPr anchor="b">
            <a:normAutofit/>
          </a:bodyPr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743700"/>
            <a:ext cx="12801600" cy="22479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317" y="1028701"/>
            <a:ext cx="7406483" cy="54229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2200" y="1028702"/>
            <a:ext cx="7401719" cy="542289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4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121" y="1028700"/>
            <a:ext cx="69746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317" y="1905794"/>
            <a:ext cx="7406483" cy="454580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8599" y="1028700"/>
            <a:ext cx="699770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09818" y="1893093"/>
            <a:ext cx="7393782" cy="454580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3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7518" y="1028700"/>
            <a:ext cx="5486400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318" y="1028700"/>
            <a:ext cx="8915402" cy="79629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7518" y="3314699"/>
            <a:ext cx="5486400" cy="3136901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7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4218" y="2171700"/>
            <a:ext cx="9029700" cy="17145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3518" y="1371600"/>
            <a:ext cx="4921461" cy="6858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4218" y="4165600"/>
            <a:ext cx="9032082" cy="30734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3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810454" y="4445000"/>
            <a:ext cx="4472787" cy="4813301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6318" y="6730998"/>
            <a:ext cx="12801600" cy="22606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1028701"/>
            <a:ext cx="12801600" cy="542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6618" y="9258301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6318" y="9258301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44801" y="8367713"/>
            <a:ext cx="1713368" cy="1004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7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572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5"/>
                </a:lnTo>
                <a:lnTo>
                  <a:pt x="0" y="826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3342" y="-1065755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1"/>
                </a:lnTo>
                <a:lnTo>
                  <a:pt x="0" y="2819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127809" y="6100510"/>
            <a:ext cx="6730886" cy="6722065"/>
          </a:xfrm>
          <a:custGeom>
            <a:avLst/>
            <a:gdLst/>
            <a:ahLst/>
            <a:cxnLst/>
            <a:rect l="l" t="t" r="r" b="b"/>
            <a:pathLst>
              <a:path w="6730886" h="6722065">
                <a:moveTo>
                  <a:pt x="0" y="0"/>
                </a:moveTo>
                <a:lnTo>
                  <a:pt x="6730886" y="0"/>
                </a:lnTo>
                <a:lnTo>
                  <a:pt x="6730886" y="6722065"/>
                </a:lnTo>
                <a:lnTo>
                  <a:pt x="0" y="672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19350">
            <a:off x="-2131722" y="-460619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4" y="0"/>
                </a:lnTo>
                <a:lnTo>
                  <a:pt x="7280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68102" y="2258128"/>
            <a:ext cx="12151795" cy="288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8"/>
              </a:lnSpc>
              <a:spcBef>
                <a:spcPct val="0"/>
              </a:spcBef>
            </a:pPr>
            <a:r>
              <a:rPr lang="en-US" sz="8277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SALARY survey ANLYSIS – MILESTONE 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0792" y="5519557"/>
            <a:ext cx="5056839" cy="29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2"/>
              </a:lnSpc>
            </a:pPr>
            <a:r>
              <a:rPr lang="en-US" sz="558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Janarthanan M</a:t>
            </a:r>
          </a:p>
          <a:p>
            <a:pPr algn="ctr">
              <a:lnSpc>
                <a:spcPts val="7812"/>
              </a:lnSpc>
            </a:pPr>
            <a:r>
              <a:rPr lang="en-US" sz="558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DADS – July 2025</a:t>
            </a:r>
          </a:p>
          <a:p>
            <a:pPr algn="ctr">
              <a:lnSpc>
                <a:spcPts val="7812"/>
              </a:lnSpc>
              <a:spcBef>
                <a:spcPct val="0"/>
              </a:spcBef>
            </a:pPr>
            <a:r>
              <a:rPr lang="en-US" sz="558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Cohort-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025BA-EAA0-E03F-6CFB-28645FC4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19E422-A140-CDF4-0042-A38FB65E73A2}"/>
              </a:ext>
            </a:extLst>
          </p:cNvPr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880928-ACEA-85E5-7707-4BB2BC6A35BA}"/>
              </a:ext>
            </a:extLst>
          </p:cNvPr>
          <p:cNvSpPr/>
          <p:nvPr/>
        </p:nvSpPr>
        <p:spPr>
          <a:xfrm>
            <a:off x="10775287" y="8645946"/>
            <a:ext cx="5551100" cy="2547812"/>
          </a:xfrm>
          <a:custGeom>
            <a:avLst/>
            <a:gdLst/>
            <a:ahLst/>
            <a:cxnLst/>
            <a:rect l="l" t="t" r="r" b="b"/>
            <a:pathLst>
              <a:path w="5551100" h="2547812">
                <a:moveTo>
                  <a:pt x="0" y="0"/>
                </a:moveTo>
                <a:lnTo>
                  <a:pt x="5551099" y="0"/>
                </a:lnTo>
                <a:lnTo>
                  <a:pt x="5551099" y="2547813"/>
                </a:lnTo>
                <a:lnTo>
                  <a:pt x="0" y="25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B3935B-216F-6FC2-8E60-2E2AC270A734}"/>
              </a:ext>
            </a:extLst>
          </p:cNvPr>
          <p:cNvSpPr/>
          <p:nvPr/>
        </p:nvSpPr>
        <p:spPr>
          <a:xfrm>
            <a:off x="-754500" y="-774143"/>
            <a:ext cx="7315200" cy="1802843"/>
          </a:xfrm>
          <a:custGeom>
            <a:avLst/>
            <a:gdLst/>
            <a:ahLst/>
            <a:cxnLst/>
            <a:rect l="l" t="t" r="r" b="b"/>
            <a:pathLst>
              <a:path w="7315200" h="1802843">
                <a:moveTo>
                  <a:pt x="0" y="0"/>
                </a:moveTo>
                <a:lnTo>
                  <a:pt x="7315200" y="0"/>
                </a:lnTo>
                <a:lnTo>
                  <a:pt x="7315200" y="1802843"/>
                </a:lnTo>
                <a:lnTo>
                  <a:pt x="0" y="1802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90D6332-FAEB-0B5D-4BD6-285485DE6AEE}"/>
              </a:ext>
            </a:extLst>
          </p:cNvPr>
          <p:cNvSpPr/>
          <p:nvPr/>
        </p:nvSpPr>
        <p:spPr>
          <a:xfrm>
            <a:off x="13550836" y="-2599295"/>
            <a:ext cx="7416927" cy="8229600"/>
          </a:xfrm>
          <a:custGeom>
            <a:avLst/>
            <a:gdLst/>
            <a:ahLst/>
            <a:cxnLst/>
            <a:rect l="l" t="t" r="r" b="b"/>
            <a:pathLst>
              <a:path w="7416927" h="8229600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F7E87D4-973B-C522-E689-4DCAB9A87345}"/>
              </a:ext>
            </a:extLst>
          </p:cNvPr>
          <p:cNvSpPr/>
          <p:nvPr/>
        </p:nvSpPr>
        <p:spPr>
          <a:xfrm rot="956953">
            <a:off x="-2406646" y="8622515"/>
            <a:ext cx="8397773" cy="7872912"/>
          </a:xfrm>
          <a:custGeom>
            <a:avLst/>
            <a:gdLst/>
            <a:ahLst/>
            <a:cxnLst/>
            <a:rect l="l" t="t" r="r" b="b"/>
            <a:pathLst>
              <a:path w="8397773" h="7872912">
                <a:moveTo>
                  <a:pt x="0" y="0"/>
                </a:moveTo>
                <a:lnTo>
                  <a:pt x="8397773" y="0"/>
                </a:lnTo>
                <a:lnTo>
                  <a:pt x="8397773" y="7872912"/>
                </a:lnTo>
                <a:lnTo>
                  <a:pt x="0" y="7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98DB271-8D5C-80CE-2AAE-DEC46FD1E9FE}"/>
              </a:ext>
            </a:extLst>
          </p:cNvPr>
          <p:cNvGrpSpPr/>
          <p:nvPr/>
        </p:nvGrpSpPr>
        <p:grpSpPr>
          <a:xfrm>
            <a:off x="1195457" y="967684"/>
            <a:ext cx="15897086" cy="8351632"/>
            <a:chOff x="0" y="0"/>
            <a:chExt cx="4186887" cy="219960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DCEAE4D-2B2E-B743-7BAF-B3452A9B9C7E}"/>
                </a:ext>
              </a:extLst>
            </p:cNvPr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B604E78-E4A6-D99F-1E82-9D7108C36CAF}"/>
                </a:ext>
              </a:extLst>
            </p:cNvPr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7BA5B97-70E6-39AB-01C7-106B0E6DB7E8}"/>
              </a:ext>
            </a:extLst>
          </p:cNvPr>
          <p:cNvSpPr txBox="1"/>
          <p:nvPr/>
        </p:nvSpPr>
        <p:spPr>
          <a:xfrm>
            <a:off x="1309557" y="870024"/>
            <a:ext cx="7416927" cy="996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IN" sz="6000" dirty="0">
                <a:solidFill>
                  <a:schemeClr val="bg1"/>
                </a:solidFill>
              </a:rPr>
              <a:t>Recommendations </a:t>
            </a:r>
            <a:endParaRPr lang="en-US" sz="6000" b="1" dirty="0">
              <a:solidFill>
                <a:schemeClr val="bg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66625E9-4F5C-BD2B-1022-52EB51769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71" y="2162205"/>
            <a:ext cx="1062247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Companies should review salary structures in lower-paying industries to stay competitive and attract skilled professionals.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Countries with lower salary averages may benefit from benchmarking global compensation trends to remain competitive in talent markets.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Organizations can focus on skill-based hiring, as Bachelor's and Diploma holders are performing well in terms of compensation.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Regular pay equity audits should be conducted to maintain fairness across genders and highlight any small emerging gaps.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Employees and job seekers can use these insights to target high-paying industries and locations based on their skills and experience.</a:t>
            </a:r>
          </a:p>
        </p:txBody>
      </p:sp>
    </p:spTree>
    <p:extLst>
      <p:ext uri="{BB962C8B-B14F-4D97-AF65-F5344CB8AC3E}">
        <p14:creationId xmlns:p14="http://schemas.microsoft.com/office/powerpoint/2010/main" val="7081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5"/>
                </a:lnTo>
                <a:lnTo>
                  <a:pt x="0" y="826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3342" y="-1065755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1"/>
                </a:lnTo>
                <a:lnTo>
                  <a:pt x="0" y="2819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127809" y="6100510"/>
            <a:ext cx="6730886" cy="6722065"/>
          </a:xfrm>
          <a:custGeom>
            <a:avLst/>
            <a:gdLst/>
            <a:ahLst/>
            <a:cxnLst/>
            <a:rect l="l" t="t" r="r" b="b"/>
            <a:pathLst>
              <a:path w="6730886" h="6722065">
                <a:moveTo>
                  <a:pt x="0" y="0"/>
                </a:moveTo>
                <a:lnTo>
                  <a:pt x="6730886" y="0"/>
                </a:lnTo>
                <a:lnTo>
                  <a:pt x="6730886" y="6722065"/>
                </a:lnTo>
                <a:lnTo>
                  <a:pt x="0" y="672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19350">
            <a:off x="-2131722" y="-460619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4" y="0"/>
                </a:lnTo>
                <a:lnTo>
                  <a:pt x="7280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79806" y="4089832"/>
            <a:ext cx="8728387" cy="210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97"/>
              </a:lnSpc>
              <a:spcBef>
                <a:spcPct val="0"/>
              </a:spcBef>
            </a:pPr>
            <a:r>
              <a:rPr lang="en-US" sz="12284" dirty="0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73342" y="-1065755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1"/>
                </a:lnTo>
                <a:lnTo>
                  <a:pt x="0" y="2819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519627">
            <a:off x="15212169" y="3220447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3" y="0"/>
                </a:lnTo>
                <a:lnTo>
                  <a:pt x="72807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517459"/>
            <a:ext cx="18633464" cy="9350611"/>
          </a:xfrm>
          <a:custGeom>
            <a:avLst/>
            <a:gdLst/>
            <a:ahLst/>
            <a:cxnLst/>
            <a:rect l="l" t="t" r="r" b="b"/>
            <a:pathLst>
              <a:path w="18633464" h="9350611">
                <a:moveTo>
                  <a:pt x="0" y="0"/>
                </a:moveTo>
                <a:lnTo>
                  <a:pt x="18633464" y="0"/>
                </a:lnTo>
                <a:lnTo>
                  <a:pt x="18633464" y="9350611"/>
                </a:lnTo>
                <a:lnTo>
                  <a:pt x="0" y="9350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8795" y="343780"/>
            <a:ext cx="15897086" cy="8351632"/>
            <a:chOff x="0" y="0"/>
            <a:chExt cx="4186887" cy="2199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5722" y="551724"/>
            <a:ext cx="11741050" cy="101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2"/>
              </a:lnSpc>
              <a:spcBef>
                <a:spcPct val="0"/>
              </a:spcBef>
            </a:pPr>
            <a:r>
              <a:rPr lang="en-US" sz="5873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PROJECT OVERVIEW &amp; OBJECTIVES 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86C7BBC-563F-FEDF-A951-45DB44266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682" y="1568095"/>
            <a:ext cx="14802635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project analyzes a salary survey dataset to understand salary trends across different demographics such as age range, gender, education level, job role, and industry.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Excel is used to clean and preprocess the raw data, including handling missing values, removing outliers, formatting text, and converting all salaries to a standard USD currency.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cleaned dataset is imported into MySQL for deeper analysis using SQL queries to calculate averages, medians, total compensation, and salary distributions.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project identifies important insights such as the highest-paying job roles, salary differences between genders, and how education or experience affects salary.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final output helps understand overall compensation patterns and supports better decision-making for salary planning, budgeting, and workforce analysis.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87713" y="8643488"/>
            <a:ext cx="5551100" cy="2547812"/>
          </a:xfrm>
          <a:custGeom>
            <a:avLst/>
            <a:gdLst/>
            <a:ahLst/>
            <a:cxnLst/>
            <a:rect l="l" t="t" r="r" b="b"/>
            <a:pathLst>
              <a:path w="5551100" h="2547812">
                <a:moveTo>
                  <a:pt x="0" y="0"/>
                </a:moveTo>
                <a:lnTo>
                  <a:pt x="5551099" y="0"/>
                </a:lnTo>
                <a:lnTo>
                  <a:pt x="5551099" y="2547813"/>
                </a:lnTo>
                <a:lnTo>
                  <a:pt x="0" y="25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901421"/>
            <a:ext cx="7315200" cy="1802843"/>
          </a:xfrm>
          <a:custGeom>
            <a:avLst/>
            <a:gdLst/>
            <a:ahLst/>
            <a:cxnLst/>
            <a:rect l="l" t="t" r="r" b="b"/>
            <a:pathLst>
              <a:path w="7315200" h="1802843">
                <a:moveTo>
                  <a:pt x="0" y="0"/>
                </a:moveTo>
                <a:lnTo>
                  <a:pt x="7315200" y="0"/>
                </a:lnTo>
                <a:lnTo>
                  <a:pt x="7315200" y="1802842"/>
                </a:lnTo>
                <a:lnTo>
                  <a:pt x="0" y="180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14014" y="-3056495"/>
            <a:ext cx="7416927" cy="8229600"/>
          </a:xfrm>
          <a:custGeom>
            <a:avLst/>
            <a:gdLst/>
            <a:ahLst/>
            <a:cxnLst/>
            <a:rect l="l" t="t" r="r" b="b"/>
            <a:pathLst>
              <a:path w="7416927" h="8229600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56953">
            <a:off x="-2002620" y="7829363"/>
            <a:ext cx="8397773" cy="7872912"/>
          </a:xfrm>
          <a:custGeom>
            <a:avLst/>
            <a:gdLst/>
            <a:ahLst/>
            <a:cxnLst/>
            <a:rect l="l" t="t" r="r" b="b"/>
            <a:pathLst>
              <a:path w="8397773" h="7872912">
                <a:moveTo>
                  <a:pt x="0" y="0"/>
                </a:moveTo>
                <a:lnTo>
                  <a:pt x="8397773" y="0"/>
                </a:lnTo>
                <a:lnTo>
                  <a:pt x="8397773" y="7872912"/>
                </a:lnTo>
                <a:lnTo>
                  <a:pt x="0" y="7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6152" y="656490"/>
            <a:ext cx="15897086" cy="8351632"/>
            <a:chOff x="0" y="0"/>
            <a:chExt cx="4186887" cy="2199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6152" y="934480"/>
            <a:ext cx="5966048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PROJECT GOALS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3D023B9-5398-E89E-3AA6-9AD2CEB39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56" y="2314047"/>
            <a:ext cx="12114096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clean and standardize the salary survey dataset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by handling missing values, removing outliers, formatting text fields, and converting all salaries into USD for accurate comparison.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analyze salary trends using SQL queries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focusing on how salary varies based on factors like age range, gender, education, industry, job title, and experience levels.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give meaningful insights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help understand compensation patterns, identify gaps or inequalities, and support better decision-making for salary planning and workforce management.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3810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5"/>
                </a:lnTo>
                <a:lnTo>
                  <a:pt x="0" y="826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18360" y="-1409536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2"/>
                </a:lnTo>
                <a:lnTo>
                  <a:pt x="0" y="281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127809" y="6100510"/>
            <a:ext cx="6730886" cy="6722065"/>
          </a:xfrm>
          <a:custGeom>
            <a:avLst/>
            <a:gdLst/>
            <a:ahLst/>
            <a:cxnLst/>
            <a:rect l="l" t="t" r="r" b="b"/>
            <a:pathLst>
              <a:path w="6730886" h="6722065">
                <a:moveTo>
                  <a:pt x="0" y="0"/>
                </a:moveTo>
                <a:lnTo>
                  <a:pt x="6730886" y="0"/>
                </a:lnTo>
                <a:lnTo>
                  <a:pt x="6730886" y="6722065"/>
                </a:lnTo>
                <a:lnTo>
                  <a:pt x="0" y="672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19350">
            <a:off x="-3236104" y="-999373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4" y="0"/>
                </a:lnTo>
                <a:lnTo>
                  <a:pt x="7280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95457" y="967684"/>
            <a:ext cx="15897086" cy="8351632"/>
            <a:chOff x="0" y="0"/>
            <a:chExt cx="4186887" cy="21996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872564" y="1875839"/>
            <a:ext cx="8060546" cy="5668813"/>
          </a:xfrm>
          <a:custGeom>
            <a:avLst/>
            <a:gdLst/>
            <a:ahLst/>
            <a:cxnLst/>
            <a:rect l="l" t="t" r="r" b="b"/>
            <a:pathLst>
              <a:path w="8060546" h="5668813">
                <a:moveTo>
                  <a:pt x="0" y="0"/>
                </a:moveTo>
                <a:lnTo>
                  <a:pt x="8060546" y="0"/>
                </a:lnTo>
                <a:lnTo>
                  <a:pt x="8060546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2099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4890" y="1054410"/>
            <a:ext cx="8060546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DATASET 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8679" y="3130509"/>
            <a:ext cx="8063444" cy="388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Dataset: Salary Survey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Attributes: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Age Range, Gender, Education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Industry, Job Title, Country, City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Annual Salary, Additional Compensation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Years of Experience (Overall &amp; In Field)</a:t>
            </a:r>
          </a:p>
          <a:p>
            <a:pPr marL="587432" lvl="1" indent="-293716" algn="l">
              <a:lnSpc>
                <a:spcPts val="3809"/>
              </a:lnSpc>
              <a:buFont typeface="Arial"/>
              <a:buChar char="•"/>
            </a:pPr>
            <a:r>
              <a:rPr lang="en-US" sz="2720" b="1" spc="-5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Dataset Size: 1021 rows and  7</a:t>
            </a:r>
          </a:p>
          <a:p>
            <a:pPr algn="l">
              <a:lnSpc>
                <a:spcPts val="3809"/>
              </a:lnSpc>
            </a:pPr>
            <a:endParaRPr lang="en-US" sz="2720" b="1" spc="-5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75287" y="8645946"/>
            <a:ext cx="5551100" cy="2547812"/>
          </a:xfrm>
          <a:custGeom>
            <a:avLst/>
            <a:gdLst/>
            <a:ahLst/>
            <a:cxnLst/>
            <a:rect l="l" t="t" r="r" b="b"/>
            <a:pathLst>
              <a:path w="5551100" h="2547812">
                <a:moveTo>
                  <a:pt x="0" y="0"/>
                </a:moveTo>
                <a:lnTo>
                  <a:pt x="5551099" y="0"/>
                </a:lnTo>
                <a:lnTo>
                  <a:pt x="5551099" y="2547813"/>
                </a:lnTo>
                <a:lnTo>
                  <a:pt x="0" y="25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287338"/>
            <a:ext cx="7315200" cy="1802843"/>
          </a:xfrm>
          <a:custGeom>
            <a:avLst/>
            <a:gdLst/>
            <a:ahLst/>
            <a:cxnLst/>
            <a:rect l="l" t="t" r="r" b="b"/>
            <a:pathLst>
              <a:path w="7315200" h="1802843">
                <a:moveTo>
                  <a:pt x="0" y="0"/>
                </a:moveTo>
                <a:lnTo>
                  <a:pt x="7315200" y="0"/>
                </a:lnTo>
                <a:lnTo>
                  <a:pt x="7315200" y="1802843"/>
                </a:lnTo>
                <a:lnTo>
                  <a:pt x="0" y="1802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50836" y="-2599295"/>
            <a:ext cx="7416927" cy="8229600"/>
          </a:xfrm>
          <a:custGeom>
            <a:avLst/>
            <a:gdLst/>
            <a:ahLst/>
            <a:cxnLst/>
            <a:rect l="l" t="t" r="r" b="b"/>
            <a:pathLst>
              <a:path w="7416927" h="8229600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56953">
            <a:off x="-1464555" y="7094451"/>
            <a:ext cx="8397773" cy="7872912"/>
          </a:xfrm>
          <a:custGeom>
            <a:avLst/>
            <a:gdLst/>
            <a:ahLst/>
            <a:cxnLst/>
            <a:rect l="l" t="t" r="r" b="b"/>
            <a:pathLst>
              <a:path w="8397773" h="7872912">
                <a:moveTo>
                  <a:pt x="0" y="0"/>
                </a:moveTo>
                <a:lnTo>
                  <a:pt x="8397773" y="0"/>
                </a:lnTo>
                <a:lnTo>
                  <a:pt x="8397773" y="7872912"/>
                </a:lnTo>
                <a:lnTo>
                  <a:pt x="0" y="7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5457" y="967684"/>
            <a:ext cx="15897086" cy="8351632"/>
            <a:chOff x="0" y="0"/>
            <a:chExt cx="4186887" cy="2199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41064" y="934480"/>
            <a:ext cx="5593135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DATA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407" y="1545110"/>
            <a:ext cx="9920666" cy="744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3"/>
              </a:lnSpc>
            </a:pPr>
            <a:endParaRPr sz="2200" dirty="0"/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Loaded raw data into Excel Power Query for preprocessing.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Removed rows with multiple null or missing values to maintain data.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Standardized column data types (text, numeric, categorical).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Normalized categorical fields — fixed inconsistent spellings and capitalization 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Handled outliers in salary values using domain understanding.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left outliers with more experience rest are filled with median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Verified final dataset quality before exporting to CSV for MySQL import.</a:t>
            </a: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97526" lvl="1" indent="-348763" algn="l">
              <a:lnSpc>
                <a:spcPts val="4523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956321" y="1958274"/>
            <a:ext cx="7042215" cy="6370452"/>
          </a:xfrm>
          <a:custGeom>
            <a:avLst/>
            <a:gdLst/>
            <a:ahLst/>
            <a:cxnLst/>
            <a:rect l="l" t="t" r="r" b="b"/>
            <a:pathLst>
              <a:path w="7042215" h="6370452">
                <a:moveTo>
                  <a:pt x="0" y="0"/>
                </a:moveTo>
                <a:lnTo>
                  <a:pt x="7042215" y="0"/>
                </a:lnTo>
                <a:lnTo>
                  <a:pt x="7042215" y="6370452"/>
                </a:lnTo>
                <a:lnTo>
                  <a:pt x="0" y="6370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7737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4641">
            <a:off x="-2683716" y="-16145"/>
            <a:ext cx="34358282" cy="22891205"/>
          </a:xfrm>
          <a:custGeom>
            <a:avLst/>
            <a:gdLst/>
            <a:ahLst/>
            <a:cxnLst/>
            <a:rect l="l" t="t" r="r" b="b"/>
            <a:pathLst>
              <a:path w="34358282" h="22891205">
                <a:moveTo>
                  <a:pt x="0" y="0"/>
                </a:moveTo>
                <a:lnTo>
                  <a:pt x="34358282" y="0"/>
                </a:lnTo>
                <a:lnTo>
                  <a:pt x="34358282" y="22891205"/>
                </a:lnTo>
                <a:lnTo>
                  <a:pt x="0" y="2289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73342" y="-1065755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1"/>
                </a:lnTo>
                <a:lnTo>
                  <a:pt x="0" y="2819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519627">
            <a:off x="15212169" y="3220447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3" y="0"/>
                </a:lnTo>
                <a:lnTo>
                  <a:pt x="72807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517459"/>
            <a:ext cx="18633464" cy="9350611"/>
          </a:xfrm>
          <a:custGeom>
            <a:avLst/>
            <a:gdLst/>
            <a:ahLst/>
            <a:cxnLst/>
            <a:rect l="l" t="t" r="r" b="b"/>
            <a:pathLst>
              <a:path w="18633464" h="9350611">
                <a:moveTo>
                  <a:pt x="0" y="0"/>
                </a:moveTo>
                <a:lnTo>
                  <a:pt x="18633464" y="0"/>
                </a:lnTo>
                <a:lnTo>
                  <a:pt x="18633464" y="9350611"/>
                </a:lnTo>
                <a:lnTo>
                  <a:pt x="0" y="9350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423" y="259953"/>
            <a:ext cx="16845600" cy="8998347"/>
            <a:chOff x="0" y="0"/>
            <a:chExt cx="4436701" cy="23699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6701" cy="2369935"/>
            </a:xfrm>
            <a:custGeom>
              <a:avLst/>
              <a:gdLst/>
              <a:ahLst/>
              <a:cxnLst/>
              <a:rect l="l" t="t" r="r" b="b"/>
              <a:pathLst>
                <a:path w="4436701" h="2369935">
                  <a:moveTo>
                    <a:pt x="23439" y="0"/>
                  </a:moveTo>
                  <a:lnTo>
                    <a:pt x="4413263" y="0"/>
                  </a:lnTo>
                  <a:cubicBezTo>
                    <a:pt x="4419479" y="0"/>
                    <a:pt x="4425441" y="2469"/>
                    <a:pt x="4429836" y="6865"/>
                  </a:cubicBezTo>
                  <a:cubicBezTo>
                    <a:pt x="4434232" y="11261"/>
                    <a:pt x="4436701" y="17222"/>
                    <a:pt x="4436701" y="23439"/>
                  </a:cubicBezTo>
                  <a:lnTo>
                    <a:pt x="4436701" y="2346496"/>
                  </a:lnTo>
                  <a:cubicBezTo>
                    <a:pt x="4436701" y="2352713"/>
                    <a:pt x="4434232" y="2358674"/>
                    <a:pt x="4429836" y="2363070"/>
                  </a:cubicBezTo>
                  <a:cubicBezTo>
                    <a:pt x="4425441" y="2367466"/>
                    <a:pt x="4419479" y="2369935"/>
                    <a:pt x="4413263" y="2369935"/>
                  </a:cubicBezTo>
                  <a:lnTo>
                    <a:pt x="23439" y="2369935"/>
                  </a:lnTo>
                  <a:cubicBezTo>
                    <a:pt x="10494" y="2369935"/>
                    <a:pt x="0" y="2359441"/>
                    <a:pt x="0" y="2346496"/>
                  </a:cubicBezTo>
                  <a:lnTo>
                    <a:pt x="0" y="23439"/>
                  </a:lnTo>
                  <a:cubicBezTo>
                    <a:pt x="0" y="10494"/>
                    <a:pt x="10494" y="0"/>
                    <a:pt x="23439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36701" cy="2408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7423" y="386659"/>
            <a:ext cx="6524377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SQL QUERIES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0D094F5-A3E9-4037-54AF-4D228B3E9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448" y="1913613"/>
            <a:ext cx="684373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Salary by Industry and Gender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Compensation by Job Title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Salary Distribution by Education Level (Min, Max, Avg)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Employee Count by Industry and Experience Level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Median Salary by Age Range and Gender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Highest-Paid Job Titles in Each Country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Salary by City and Industry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Percentage of Employees Receiving Additional Compensation by Gender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Compensation by Job Title and Experience Level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Salary by Industry, Gender, and Education Level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5646E7-D8A6-497B-1253-272055137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722" y="891914"/>
            <a:ext cx="4156365" cy="2012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4889A0-3241-F52E-B331-3B48437E9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822" y="3245875"/>
            <a:ext cx="4365615" cy="29297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BDDC6-1D68-7A45-9C50-BD70D85166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2593" y="6584364"/>
            <a:ext cx="6843732" cy="2167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84184" y="8460383"/>
            <a:ext cx="5551100" cy="2547812"/>
          </a:xfrm>
          <a:custGeom>
            <a:avLst/>
            <a:gdLst/>
            <a:ahLst/>
            <a:cxnLst/>
            <a:rect l="l" t="t" r="r" b="b"/>
            <a:pathLst>
              <a:path w="5551100" h="2547812">
                <a:moveTo>
                  <a:pt x="0" y="0"/>
                </a:moveTo>
                <a:lnTo>
                  <a:pt x="5551099" y="0"/>
                </a:lnTo>
                <a:lnTo>
                  <a:pt x="5551099" y="2547813"/>
                </a:lnTo>
                <a:lnTo>
                  <a:pt x="0" y="25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9030" y="-287338"/>
            <a:ext cx="7315200" cy="1802843"/>
          </a:xfrm>
          <a:custGeom>
            <a:avLst/>
            <a:gdLst/>
            <a:ahLst/>
            <a:cxnLst/>
            <a:rect l="l" t="t" r="r" b="b"/>
            <a:pathLst>
              <a:path w="7315200" h="1802843">
                <a:moveTo>
                  <a:pt x="0" y="0"/>
                </a:moveTo>
                <a:lnTo>
                  <a:pt x="7315200" y="0"/>
                </a:lnTo>
                <a:lnTo>
                  <a:pt x="7315200" y="1802843"/>
                </a:lnTo>
                <a:lnTo>
                  <a:pt x="0" y="1802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82576" y="-3356001"/>
            <a:ext cx="7416927" cy="8229600"/>
          </a:xfrm>
          <a:custGeom>
            <a:avLst/>
            <a:gdLst/>
            <a:ahLst/>
            <a:cxnLst/>
            <a:rect l="l" t="t" r="r" b="b"/>
            <a:pathLst>
              <a:path w="7416927" h="8229600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56953">
            <a:off x="-1669070" y="7605739"/>
            <a:ext cx="8397773" cy="7872912"/>
          </a:xfrm>
          <a:custGeom>
            <a:avLst/>
            <a:gdLst/>
            <a:ahLst/>
            <a:cxnLst/>
            <a:rect l="l" t="t" r="r" b="b"/>
            <a:pathLst>
              <a:path w="8397773" h="7872912">
                <a:moveTo>
                  <a:pt x="0" y="0"/>
                </a:moveTo>
                <a:lnTo>
                  <a:pt x="8397772" y="0"/>
                </a:lnTo>
                <a:lnTo>
                  <a:pt x="8397772" y="7872912"/>
                </a:lnTo>
                <a:lnTo>
                  <a:pt x="0" y="7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8777" y="2306946"/>
            <a:ext cx="4617003" cy="4175816"/>
            <a:chOff x="0" y="0"/>
            <a:chExt cx="1216001" cy="10998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6001" cy="1099803"/>
            </a:xfrm>
            <a:custGeom>
              <a:avLst/>
              <a:gdLst/>
              <a:ahLst/>
              <a:cxnLst/>
              <a:rect l="l" t="t" r="r" b="b"/>
              <a:pathLst>
                <a:path w="1216001" h="1099803">
                  <a:moveTo>
                    <a:pt x="85518" y="0"/>
                  </a:moveTo>
                  <a:lnTo>
                    <a:pt x="1130483" y="0"/>
                  </a:lnTo>
                  <a:cubicBezTo>
                    <a:pt x="1177713" y="0"/>
                    <a:pt x="1216001" y="38288"/>
                    <a:pt x="1216001" y="85518"/>
                  </a:cubicBezTo>
                  <a:lnTo>
                    <a:pt x="1216001" y="1014285"/>
                  </a:lnTo>
                  <a:cubicBezTo>
                    <a:pt x="1216001" y="1036966"/>
                    <a:pt x="1206991" y="1058718"/>
                    <a:pt x="1190953" y="1074756"/>
                  </a:cubicBezTo>
                  <a:cubicBezTo>
                    <a:pt x="1174915" y="1090793"/>
                    <a:pt x="1153163" y="1099803"/>
                    <a:pt x="1130483" y="1099803"/>
                  </a:cubicBezTo>
                  <a:lnTo>
                    <a:pt x="85518" y="1099803"/>
                  </a:lnTo>
                  <a:cubicBezTo>
                    <a:pt x="38288" y="1099803"/>
                    <a:pt x="0" y="1061516"/>
                    <a:pt x="0" y="1014285"/>
                  </a:cubicBezTo>
                  <a:lnTo>
                    <a:pt x="0" y="85518"/>
                  </a:lnTo>
                  <a:cubicBezTo>
                    <a:pt x="0" y="62837"/>
                    <a:pt x="9010" y="41085"/>
                    <a:pt x="25048" y="25048"/>
                  </a:cubicBezTo>
                  <a:cubicBezTo>
                    <a:pt x="41085" y="9010"/>
                    <a:pt x="62837" y="0"/>
                    <a:pt x="85518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16001" cy="1137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06638" y="-406086"/>
            <a:ext cx="9811643" cy="317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endParaRPr dirty="0"/>
          </a:p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DASHBOARD OVERVIEW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endParaRPr lang="en-US" sz="6000" dirty="0">
              <a:solidFill>
                <a:srgbClr val="000000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A753257-DDF2-CD78-8E85-4CD97722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20" y="2895692"/>
            <a:ext cx="455228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Total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Years of Experience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Industry-wise Average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Country-wise Average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Education Level by Average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Gender-wise Average Salary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Industry &amp; Gender Salary Comparison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close-up of a survey&#10;&#10;AI-generated content may be incorrect.">
            <a:extLst>
              <a:ext uri="{FF2B5EF4-FFF2-40B4-BE49-F238E27FC236}">
                <a16:creationId xmlns:a16="http://schemas.microsoft.com/office/drawing/2014/main" id="{E098D411-211D-1218-F013-4CA3776E0B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57" y="1921591"/>
            <a:ext cx="11286872" cy="5726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0701" y="-2352224"/>
            <a:ext cx="10818956" cy="6761848"/>
          </a:xfrm>
          <a:custGeom>
            <a:avLst/>
            <a:gdLst/>
            <a:ahLst/>
            <a:cxnLst/>
            <a:rect l="l" t="t" r="r" b="b"/>
            <a:pathLst>
              <a:path w="10818956" h="6761848">
                <a:moveTo>
                  <a:pt x="0" y="0"/>
                </a:moveTo>
                <a:lnTo>
                  <a:pt x="10818956" y="0"/>
                </a:lnTo>
                <a:lnTo>
                  <a:pt x="10818956" y="6761848"/>
                </a:lnTo>
                <a:lnTo>
                  <a:pt x="0" y="676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2599" y="3235102"/>
            <a:ext cx="8249879" cy="8264906"/>
          </a:xfrm>
          <a:custGeom>
            <a:avLst/>
            <a:gdLst/>
            <a:ahLst/>
            <a:cxnLst/>
            <a:rect l="l" t="t" r="r" b="b"/>
            <a:pathLst>
              <a:path w="8249879" h="8264906">
                <a:moveTo>
                  <a:pt x="0" y="0"/>
                </a:moveTo>
                <a:lnTo>
                  <a:pt x="8249879" y="0"/>
                </a:lnTo>
                <a:lnTo>
                  <a:pt x="8249879" y="8264905"/>
                </a:lnTo>
                <a:lnTo>
                  <a:pt x="0" y="826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3342" y="-1065755"/>
            <a:ext cx="11109641" cy="2819072"/>
          </a:xfrm>
          <a:custGeom>
            <a:avLst/>
            <a:gdLst/>
            <a:ahLst/>
            <a:cxnLst/>
            <a:rect l="l" t="t" r="r" b="b"/>
            <a:pathLst>
              <a:path w="11109641" h="2819072">
                <a:moveTo>
                  <a:pt x="0" y="0"/>
                </a:moveTo>
                <a:lnTo>
                  <a:pt x="11109642" y="0"/>
                </a:lnTo>
                <a:lnTo>
                  <a:pt x="11109642" y="2819071"/>
                </a:lnTo>
                <a:lnTo>
                  <a:pt x="0" y="2819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3127809" y="6100510"/>
            <a:ext cx="6730886" cy="6722065"/>
          </a:xfrm>
          <a:custGeom>
            <a:avLst/>
            <a:gdLst/>
            <a:ahLst/>
            <a:cxnLst/>
            <a:rect l="l" t="t" r="r" b="b"/>
            <a:pathLst>
              <a:path w="6730886" h="6722065">
                <a:moveTo>
                  <a:pt x="0" y="0"/>
                </a:moveTo>
                <a:lnTo>
                  <a:pt x="6730886" y="0"/>
                </a:lnTo>
                <a:lnTo>
                  <a:pt x="6730886" y="6722065"/>
                </a:lnTo>
                <a:lnTo>
                  <a:pt x="0" y="6722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119350">
            <a:off x="-3188022" y="-1495361"/>
            <a:ext cx="7280753" cy="4114800"/>
          </a:xfrm>
          <a:custGeom>
            <a:avLst/>
            <a:gdLst/>
            <a:ahLst/>
            <a:cxnLst/>
            <a:rect l="l" t="t" r="r" b="b"/>
            <a:pathLst>
              <a:path w="7280753" h="4114800">
                <a:moveTo>
                  <a:pt x="0" y="0"/>
                </a:moveTo>
                <a:lnTo>
                  <a:pt x="7280754" y="0"/>
                </a:lnTo>
                <a:lnTo>
                  <a:pt x="7280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57764" y="967684"/>
            <a:ext cx="17051220" cy="9175491"/>
            <a:chOff x="0" y="0"/>
            <a:chExt cx="4490856" cy="2416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90856" cy="2416590"/>
            </a:xfrm>
            <a:custGeom>
              <a:avLst/>
              <a:gdLst/>
              <a:ahLst/>
              <a:cxnLst/>
              <a:rect l="l" t="t" r="r" b="b"/>
              <a:pathLst>
                <a:path w="4490856" h="2416590">
                  <a:moveTo>
                    <a:pt x="23156" y="0"/>
                  </a:moveTo>
                  <a:lnTo>
                    <a:pt x="4467700" y="0"/>
                  </a:lnTo>
                  <a:cubicBezTo>
                    <a:pt x="4480489" y="0"/>
                    <a:pt x="4490856" y="10367"/>
                    <a:pt x="4490856" y="23156"/>
                  </a:cubicBezTo>
                  <a:lnTo>
                    <a:pt x="4490856" y="2393434"/>
                  </a:lnTo>
                  <a:cubicBezTo>
                    <a:pt x="4490856" y="2406223"/>
                    <a:pt x="4480489" y="2416590"/>
                    <a:pt x="4467700" y="2416590"/>
                  </a:cubicBezTo>
                  <a:lnTo>
                    <a:pt x="23156" y="2416590"/>
                  </a:lnTo>
                  <a:cubicBezTo>
                    <a:pt x="17015" y="2416590"/>
                    <a:pt x="11125" y="2414151"/>
                    <a:pt x="6782" y="2409808"/>
                  </a:cubicBezTo>
                  <a:cubicBezTo>
                    <a:pt x="2440" y="2405465"/>
                    <a:pt x="0" y="2399576"/>
                    <a:pt x="0" y="2393434"/>
                  </a:cubicBezTo>
                  <a:lnTo>
                    <a:pt x="0" y="23156"/>
                  </a:lnTo>
                  <a:cubicBezTo>
                    <a:pt x="0" y="17015"/>
                    <a:pt x="2440" y="11125"/>
                    <a:pt x="6782" y="6782"/>
                  </a:cubicBezTo>
                  <a:cubicBezTo>
                    <a:pt x="11125" y="2440"/>
                    <a:pt x="17015" y="0"/>
                    <a:pt x="2315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90856" cy="2454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9559" y="843859"/>
            <a:ext cx="6386641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Insights &amp;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013" y="2218690"/>
            <a:ext cx="7961641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302F919-406E-F9CF-D068-351BEFFD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085" y="2334438"/>
            <a:ext cx="1262331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Banking and Telecom show the highest average salaries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indicating strong demand for skilled professionals in these sectors.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Countries like the Canada, United States, Singapore, and the Netherlands have the highest average salaries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reflecting stronger compensation standards in these regions.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Gender-wise salary differences are minimal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showing relatively balanced pay across genders in the dataset.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Employees with Bachelor's degrees and Diplomas earn higher average salaries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compared to Master’s degree holders, suggesting early-career technical skills may be highly valued.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average experience of 9.1 years shows a mostly mid-career workforce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which aligns with the steady and consistent salary trends seen across industries.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75287" y="8645946"/>
            <a:ext cx="5551100" cy="2547812"/>
          </a:xfrm>
          <a:custGeom>
            <a:avLst/>
            <a:gdLst/>
            <a:ahLst/>
            <a:cxnLst/>
            <a:rect l="l" t="t" r="r" b="b"/>
            <a:pathLst>
              <a:path w="5551100" h="2547812">
                <a:moveTo>
                  <a:pt x="0" y="0"/>
                </a:moveTo>
                <a:lnTo>
                  <a:pt x="5551099" y="0"/>
                </a:lnTo>
                <a:lnTo>
                  <a:pt x="5551099" y="2547813"/>
                </a:lnTo>
                <a:lnTo>
                  <a:pt x="0" y="25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54500" y="-774143"/>
            <a:ext cx="7315200" cy="1802843"/>
          </a:xfrm>
          <a:custGeom>
            <a:avLst/>
            <a:gdLst/>
            <a:ahLst/>
            <a:cxnLst/>
            <a:rect l="l" t="t" r="r" b="b"/>
            <a:pathLst>
              <a:path w="7315200" h="1802843">
                <a:moveTo>
                  <a:pt x="0" y="0"/>
                </a:moveTo>
                <a:lnTo>
                  <a:pt x="7315200" y="0"/>
                </a:lnTo>
                <a:lnTo>
                  <a:pt x="7315200" y="1802843"/>
                </a:lnTo>
                <a:lnTo>
                  <a:pt x="0" y="1802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50836" y="-2599295"/>
            <a:ext cx="7416927" cy="8229600"/>
          </a:xfrm>
          <a:custGeom>
            <a:avLst/>
            <a:gdLst/>
            <a:ahLst/>
            <a:cxnLst/>
            <a:rect l="l" t="t" r="r" b="b"/>
            <a:pathLst>
              <a:path w="7416927" h="8229600">
                <a:moveTo>
                  <a:pt x="0" y="0"/>
                </a:moveTo>
                <a:lnTo>
                  <a:pt x="7416927" y="0"/>
                </a:lnTo>
                <a:lnTo>
                  <a:pt x="7416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56953">
            <a:off x="-2406646" y="8622515"/>
            <a:ext cx="8397773" cy="7872912"/>
          </a:xfrm>
          <a:custGeom>
            <a:avLst/>
            <a:gdLst/>
            <a:ahLst/>
            <a:cxnLst/>
            <a:rect l="l" t="t" r="r" b="b"/>
            <a:pathLst>
              <a:path w="8397773" h="7872912">
                <a:moveTo>
                  <a:pt x="0" y="0"/>
                </a:moveTo>
                <a:lnTo>
                  <a:pt x="8397773" y="0"/>
                </a:lnTo>
                <a:lnTo>
                  <a:pt x="8397773" y="7872912"/>
                </a:lnTo>
                <a:lnTo>
                  <a:pt x="0" y="787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5457" y="967684"/>
            <a:ext cx="15897086" cy="8351632"/>
            <a:chOff x="0" y="0"/>
            <a:chExt cx="4186887" cy="2199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6887" cy="2199607"/>
            </a:xfrm>
            <a:custGeom>
              <a:avLst/>
              <a:gdLst/>
              <a:ahLst/>
              <a:cxnLst/>
              <a:rect l="l" t="t" r="r" b="b"/>
              <a:pathLst>
                <a:path w="4186887" h="2199607">
                  <a:moveTo>
                    <a:pt x="24837" y="0"/>
                  </a:moveTo>
                  <a:lnTo>
                    <a:pt x="4162050" y="0"/>
                  </a:lnTo>
                  <a:cubicBezTo>
                    <a:pt x="4175767" y="0"/>
                    <a:pt x="4186887" y="11120"/>
                    <a:pt x="4186887" y="24837"/>
                  </a:cubicBezTo>
                  <a:lnTo>
                    <a:pt x="4186887" y="2174770"/>
                  </a:lnTo>
                  <a:cubicBezTo>
                    <a:pt x="4186887" y="2181357"/>
                    <a:pt x="4184270" y="2187674"/>
                    <a:pt x="4179612" y="2192332"/>
                  </a:cubicBezTo>
                  <a:cubicBezTo>
                    <a:pt x="4174954" y="2196990"/>
                    <a:pt x="4168637" y="2199607"/>
                    <a:pt x="4162050" y="2199607"/>
                  </a:cubicBezTo>
                  <a:lnTo>
                    <a:pt x="24837" y="2199607"/>
                  </a:lnTo>
                  <a:cubicBezTo>
                    <a:pt x="11120" y="2199607"/>
                    <a:pt x="0" y="2188487"/>
                    <a:pt x="0" y="2174770"/>
                  </a:cubicBezTo>
                  <a:lnTo>
                    <a:pt x="0" y="24837"/>
                  </a:lnTo>
                  <a:cubicBezTo>
                    <a:pt x="0" y="11120"/>
                    <a:pt x="11120" y="0"/>
                    <a:pt x="24837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86887" cy="223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9558" y="843859"/>
            <a:ext cx="3948241" cy="103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Conclusions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D2E5A49-73A5-4AB2-CF48-73DCC6C0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695" y="2218690"/>
            <a:ext cx="1185882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salary survey analysis shows consistent salary ranges across most industries, with Information Technology and Manufacturing offering the highest compensation.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Country-wise comparison highlights that the US, Singapore, and Europe lead in high salary payouts, reflecting stronger global markets.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Education level impacts salary, but not in a linear way—Bachelor’s and Diploma holders earn slightly more than Master's graduates in this dataset.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Gender-based salary variations are minimal, indicating relatively fair pay distribution across genders.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Overall, the dataset represents mainly mid-level professionals (average 9.1 years of experience), which stabilizes salary trends across demographics.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189</TotalTime>
  <Words>790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Canva Sans</vt:lpstr>
      <vt:lpstr>Garet</vt:lpstr>
      <vt:lpstr>Century Gothic</vt:lpstr>
      <vt:lpstr>Norwester</vt:lpstr>
      <vt:lpstr>Arial</vt:lpstr>
      <vt:lpstr>Arapey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Dataset Analysis – Advanced Excel Project</dc:title>
  <dc:creator>JANA</dc:creator>
  <cp:lastModifiedBy>Janarthanan Marimuthu</cp:lastModifiedBy>
  <cp:revision>6</cp:revision>
  <dcterms:created xsi:type="dcterms:W3CDTF">2006-08-16T00:00:00Z</dcterms:created>
  <dcterms:modified xsi:type="dcterms:W3CDTF">2025-11-11T14:46:39Z</dcterms:modified>
  <dc:identifier>DAGya2hpWbU</dc:identifier>
</cp:coreProperties>
</file>